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23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E17BA-C41A-4EE0-B318-7371A772B6F3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BB9BF-DCA9-47F6-B857-C29D5B188D1F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E17BA-C41A-4EE0-B318-7371A772B6F3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BB9BF-DCA9-47F6-B857-C29D5B188D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E17BA-C41A-4EE0-B318-7371A772B6F3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BB9BF-DCA9-47F6-B857-C29D5B188D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E17BA-C41A-4EE0-B318-7371A772B6F3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BB9BF-DCA9-47F6-B857-C29D5B188D1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E17BA-C41A-4EE0-B318-7371A772B6F3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BB9BF-DCA9-47F6-B857-C29D5B188D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E17BA-C41A-4EE0-B318-7371A772B6F3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BB9BF-DCA9-47F6-B857-C29D5B188D1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E17BA-C41A-4EE0-B318-7371A772B6F3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BB9BF-DCA9-47F6-B857-C29D5B188D1F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E17BA-C41A-4EE0-B318-7371A772B6F3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BB9BF-DCA9-47F6-B857-C29D5B188D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E17BA-C41A-4EE0-B318-7371A772B6F3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BB9BF-DCA9-47F6-B857-C29D5B188D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E17BA-C41A-4EE0-B318-7371A772B6F3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BB9BF-DCA9-47F6-B857-C29D5B188D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E17BA-C41A-4EE0-B318-7371A772B6F3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BB9BF-DCA9-47F6-B857-C29D5B188D1F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1BE17BA-C41A-4EE0-B318-7371A772B6F3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DBB9BF-DCA9-47F6-B857-C29D5B188D1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07704" y="5301208"/>
            <a:ext cx="5637010" cy="1328783"/>
          </a:xfrm>
        </p:spPr>
        <p:txBody>
          <a:bodyPr/>
          <a:lstStyle/>
          <a:p>
            <a:pPr algn="ctr"/>
            <a:r>
              <a:rPr lang="ru-RU" dirty="0" smtClean="0"/>
              <a:t>Подготовил педагог-психолог МБДОУ ЦРР ДС «Золотая рыбка»</a:t>
            </a:r>
          </a:p>
          <a:p>
            <a:pPr algn="ctr"/>
            <a:r>
              <a:rPr lang="ru-RU" sz="2400" b="1" dirty="0" err="1" smtClean="0"/>
              <a:t>Хилько</a:t>
            </a:r>
            <a:r>
              <a:rPr lang="ru-RU" sz="2400" b="1" dirty="0" smtClean="0"/>
              <a:t> Ирина Анатольевна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6578" y="3501008"/>
            <a:ext cx="8002891" cy="1858927"/>
          </a:xfrm>
        </p:spPr>
        <p:txBody>
          <a:bodyPr/>
          <a:lstStyle/>
          <a:p>
            <a:pPr algn="ctr"/>
            <a:r>
              <a:rPr lang="ru-RU" sz="3600" dirty="0">
                <a:solidFill>
                  <a:srgbClr val="FF0000"/>
                </a:solidFill>
                <a:effectLst/>
              </a:rPr>
              <a:t>«Игры на развитие </a:t>
            </a:r>
            <a:r>
              <a:rPr lang="ru-RU" sz="3600" dirty="0" smtClean="0">
                <a:solidFill>
                  <a:srgbClr val="FF0000"/>
                </a:solidFill>
                <a:effectLst/>
              </a:rPr>
              <a:t>речевого общения на </a:t>
            </a:r>
            <a:r>
              <a:rPr lang="ru-RU" sz="3600" dirty="0">
                <a:solidFill>
                  <a:srgbClr val="FF0000"/>
                </a:solidFill>
                <a:effectLst/>
              </a:rPr>
              <a:t>занятиях </a:t>
            </a:r>
            <a:r>
              <a:rPr lang="ru-RU" sz="3600" dirty="0" smtClean="0">
                <a:solidFill>
                  <a:srgbClr val="FF0000"/>
                </a:solidFill>
                <a:effectLst/>
              </a:rPr>
              <a:t/>
            </a:r>
            <a:br>
              <a:rPr lang="ru-RU" sz="3600" dirty="0" smtClean="0">
                <a:solidFill>
                  <a:srgbClr val="FF0000"/>
                </a:solidFill>
                <a:effectLst/>
              </a:rPr>
            </a:br>
            <a:r>
              <a:rPr lang="ru-RU" sz="3600" dirty="0" smtClean="0">
                <a:solidFill>
                  <a:srgbClr val="FF0000"/>
                </a:solidFill>
                <a:effectLst/>
              </a:rPr>
              <a:t>с </a:t>
            </a:r>
            <a:r>
              <a:rPr lang="ru-RU" sz="3600" dirty="0">
                <a:solidFill>
                  <a:srgbClr val="FF0000"/>
                </a:solidFill>
                <a:effectLst/>
              </a:rPr>
              <a:t>педагогом-психологом»</a:t>
            </a:r>
            <a:r>
              <a:rPr lang="ru-RU" sz="3600" dirty="0">
                <a:effectLst/>
              </a:rPr>
              <a:t/>
            </a:r>
            <a:br>
              <a:rPr lang="ru-RU" sz="3600" dirty="0">
                <a:effectLst/>
              </a:rPr>
            </a:br>
            <a:endParaRPr lang="ru-RU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68" r="17875"/>
          <a:stretch/>
        </p:blipFill>
        <p:spPr bwMode="auto">
          <a:xfrm>
            <a:off x="2483768" y="179192"/>
            <a:ext cx="4824536" cy="3332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9714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5" y="4221088"/>
            <a:ext cx="7776864" cy="2304256"/>
          </a:xfrm>
        </p:spPr>
        <p:txBody>
          <a:bodyPr/>
          <a:lstStyle/>
          <a:p>
            <a:pPr algn="l"/>
            <a:r>
              <a:rPr lang="ru-RU" sz="2400" b="0" dirty="0">
                <a:effectLst/>
              </a:rPr>
              <a:t>Слово</a:t>
            </a:r>
            <a:r>
              <a:rPr lang="ru-RU" sz="2400" dirty="0">
                <a:effectLst/>
              </a:rPr>
              <a:t> </a:t>
            </a:r>
            <a:r>
              <a:rPr lang="ru-RU" sz="2400" i="1" u="sng" dirty="0">
                <a:effectLst/>
              </a:rPr>
              <a:t>«</a:t>
            </a:r>
            <a:r>
              <a:rPr lang="ru-RU" sz="2400" i="1" u="sng" dirty="0" err="1">
                <a:effectLst/>
              </a:rPr>
              <a:t>сторителлинг</a:t>
            </a:r>
            <a:r>
              <a:rPr lang="ru-RU" sz="2400" i="1" u="sng" dirty="0">
                <a:effectLst/>
              </a:rPr>
              <a:t>»</a:t>
            </a:r>
            <a:r>
              <a:rPr lang="ru-RU" sz="2400" dirty="0">
                <a:effectLst/>
              </a:rPr>
              <a:t> </a:t>
            </a:r>
            <a:r>
              <a:rPr lang="ru-RU" sz="2400" b="0" dirty="0">
                <a:effectLst/>
              </a:rPr>
              <a:t>в переводе с английского -  </a:t>
            </a:r>
            <a:r>
              <a:rPr lang="ru-RU" sz="2400" b="0" i="1" u="sng" dirty="0">
                <a:effectLst/>
              </a:rPr>
              <a:t>«</a:t>
            </a:r>
            <a:r>
              <a:rPr lang="ru-RU" sz="2400" i="1" u="sng" dirty="0">
                <a:effectLst/>
              </a:rPr>
              <a:t>рассказывание историй»</a:t>
            </a:r>
            <a:r>
              <a:rPr lang="ru-RU" sz="2400" u="sng" dirty="0">
                <a:effectLst/>
              </a:rPr>
              <a:t>. </a:t>
            </a:r>
            <a:r>
              <a:rPr lang="ru-RU" sz="2400" b="0" dirty="0">
                <a:effectLst/>
              </a:rPr>
              <a:t>Техника </a:t>
            </a:r>
            <a:r>
              <a:rPr lang="ru-RU" sz="2400" b="0" i="1" dirty="0">
                <a:effectLst/>
              </a:rPr>
              <a:t>«</a:t>
            </a:r>
            <a:r>
              <a:rPr lang="ru-RU" sz="2400" b="0" i="1" dirty="0" err="1">
                <a:effectLst/>
              </a:rPr>
              <a:t>сторителлинг</a:t>
            </a:r>
            <a:r>
              <a:rPr lang="ru-RU" sz="2400" b="0" i="1" dirty="0">
                <a:effectLst/>
              </a:rPr>
              <a:t>»</a:t>
            </a:r>
            <a:r>
              <a:rPr lang="ru-RU" sz="2400" b="0" dirty="0">
                <a:effectLst/>
              </a:rPr>
              <a:t> очень  многоцелевая,  сначала была предназначена для взрослых. На основе нее в Европе придумали игру «</a:t>
            </a:r>
            <a:r>
              <a:rPr lang="ru-RU" sz="2400" u="sng" dirty="0" err="1">
                <a:effectLst/>
              </a:rPr>
              <a:t>Story</a:t>
            </a:r>
            <a:r>
              <a:rPr lang="ru-RU" sz="2400" u="sng" dirty="0">
                <a:effectLst/>
              </a:rPr>
              <a:t> </a:t>
            </a:r>
            <a:r>
              <a:rPr lang="ru-RU" sz="2400" u="sng" dirty="0" err="1">
                <a:effectLst/>
              </a:rPr>
              <a:t>cubes</a:t>
            </a:r>
            <a:r>
              <a:rPr lang="ru-RU" sz="2400" u="sng" dirty="0">
                <a:effectLst/>
              </a:rPr>
              <a:t>» («Кубики историй). </a:t>
            </a:r>
            <a:endParaRPr lang="ru-RU" sz="2400" u="sng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404664"/>
            <a:ext cx="8208912" cy="3168352"/>
          </a:xfrm>
        </p:spPr>
        <p:txBody>
          <a:bodyPr/>
          <a:lstStyle/>
          <a:p>
            <a:r>
              <a:rPr lang="ru-RU" dirty="0"/>
              <a:t>Кубики </a:t>
            </a:r>
            <a:r>
              <a:rPr lang="ru-RU" dirty="0" smtClean="0"/>
              <a:t>историй </a:t>
            </a:r>
            <a:r>
              <a:rPr lang="ru-RU" sz="2000" b="1" dirty="0"/>
              <a:t>«</a:t>
            </a:r>
            <a:r>
              <a:rPr lang="ru-RU" sz="2000" b="1" u="sng" dirty="0" err="1"/>
              <a:t>Story</a:t>
            </a:r>
            <a:r>
              <a:rPr lang="ru-RU" sz="2000" b="1" u="sng" dirty="0"/>
              <a:t> </a:t>
            </a:r>
            <a:r>
              <a:rPr lang="ru-RU" sz="2000" b="1" u="sng" dirty="0" err="1"/>
              <a:t>cubes</a:t>
            </a:r>
            <a:r>
              <a:rPr lang="ru-RU" sz="2000" b="1" u="sng" dirty="0"/>
              <a:t>»</a:t>
            </a:r>
            <a:r>
              <a:rPr lang="ru-RU" dirty="0" smtClean="0"/>
              <a:t>  - Это </a:t>
            </a:r>
            <a:r>
              <a:rPr lang="ru-RU" dirty="0"/>
              <a:t>9 кубиков, 54 картинки, которые погружают вас в мир фантазий и приключений. </a:t>
            </a:r>
          </a:p>
        </p:txBody>
      </p:sp>
      <p:pic>
        <p:nvPicPr>
          <p:cNvPr id="1026" name="Picture 2" descr="https://cdn1.ozone.ru/multimedia/102781957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2" b="3787"/>
          <a:stretch/>
        </p:blipFill>
        <p:spPr bwMode="auto">
          <a:xfrm rot="21101411">
            <a:off x="474225" y="1456009"/>
            <a:ext cx="2457984" cy="28646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heihod.ru/upload/iblock/4d1/4d1054d0c27c72b7bbc0cc3e96163bf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8" b="10276"/>
          <a:stretch/>
        </p:blipFill>
        <p:spPr bwMode="auto">
          <a:xfrm>
            <a:off x="5076056" y="1405167"/>
            <a:ext cx="3888432" cy="296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blog.mann-ivanov-ferber.ru/wp-content/uploads/2017/05/image9_%D0%BD%D0%BE%D0%B2%D1%8B%D0%B9-%D1%80%D0%B0%D0%B7%D0%BC%D0%B5%D1%80-4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88" t="39321"/>
          <a:stretch/>
        </p:blipFill>
        <p:spPr bwMode="auto">
          <a:xfrm rot="19445539">
            <a:off x="2989560" y="2024234"/>
            <a:ext cx="2283854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161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509120"/>
            <a:ext cx="8424937" cy="1872208"/>
          </a:xfrm>
        </p:spPr>
        <p:txBody>
          <a:bodyPr/>
          <a:lstStyle/>
          <a:p>
            <a:pPr algn="l"/>
            <a:r>
              <a:rPr lang="ru-RU" sz="2400" dirty="0">
                <a:effectLst/>
              </a:rPr>
              <a:t>Лучше сделать </a:t>
            </a:r>
            <a:r>
              <a:rPr lang="ru-RU" sz="2400" dirty="0" smtClean="0">
                <a:effectLst/>
              </a:rPr>
              <a:t>самим! </a:t>
            </a:r>
            <a:br>
              <a:rPr lang="ru-RU" sz="2400" dirty="0" smtClean="0">
                <a:effectLst/>
              </a:rPr>
            </a:br>
            <a:r>
              <a:rPr lang="ru-RU" sz="2400" dirty="0" smtClean="0">
                <a:effectLst/>
              </a:rPr>
              <a:t>Взять </a:t>
            </a:r>
            <a:r>
              <a:rPr lang="ru-RU" sz="2400" dirty="0">
                <a:effectLst/>
              </a:rPr>
              <a:t>старые кубики (или купить новые), распечатать простые детские символы картинки и приклеить. Ничего </a:t>
            </a:r>
            <a:r>
              <a:rPr lang="ru-RU" sz="2400" dirty="0" smtClean="0">
                <a:effectLst/>
              </a:rPr>
              <a:t>сложного</a:t>
            </a:r>
            <a:r>
              <a:rPr lang="ru-RU" sz="2400" dirty="0">
                <a:effectLst/>
              </a:rPr>
              <a:t>!</a:t>
            </a:r>
            <a:endParaRPr lang="ru-RU" sz="2400" dirty="0"/>
          </a:p>
        </p:txBody>
      </p:sp>
      <p:pic>
        <p:nvPicPr>
          <p:cNvPr id="2050" name="Picture 2" descr="https://images.wbstatic.net/big/new/46400000/46408175-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56" b="13822"/>
          <a:stretch/>
        </p:blipFill>
        <p:spPr bwMode="auto">
          <a:xfrm rot="21179873">
            <a:off x="375881" y="961409"/>
            <a:ext cx="3432472" cy="335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cdn1.ozone.ru/multimedia/102781957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744"/>
          <a:stretch/>
        </p:blipFill>
        <p:spPr bwMode="auto">
          <a:xfrm rot="21300684">
            <a:off x="3591127" y="445840"/>
            <a:ext cx="4066937" cy="245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i.pinimg.com/736x/0b/ea/b1/0beab1babc70fd5d702712e90cb7a61f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8" b="3748"/>
          <a:stretch/>
        </p:blipFill>
        <p:spPr bwMode="auto">
          <a:xfrm rot="15840149">
            <a:off x="6098728" y="2390297"/>
            <a:ext cx="1970663" cy="282120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281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323528" y="1556792"/>
            <a:ext cx="8712968" cy="4896543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charset="0"/>
              <a:buChar char="•"/>
            </a:pPr>
            <a:r>
              <a:rPr lang="ru-RU" dirty="0" smtClean="0"/>
              <a:t>На </a:t>
            </a:r>
            <a:r>
              <a:rPr lang="ru-RU" dirty="0"/>
              <a:t>начальном этапе обучения детская </a:t>
            </a:r>
            <a:r>
              <a:rPr lang="ru-RU" dirty="0" smtClean="0"/>
              <a:t>история может </a:t>
            </a:r>
            <a:r>
              <a:rPr lang="ru-RU" dirty="0"/>
              <a:t>быть совсем короткой – 1-2 предложения. Сначала задачу можно упростить, так как не у всех детей в достаточной степени развиты речевые способности. </a:t>
            </a:r>
            <a:endParaRPr lang="ru-RU" dirty="0" smtClean="0"/>
          </a:p>
          <a:p>
            <a:pPr marL="342900" indent="-342900">
              <a:buFont typeface="Arial" charset="0"/>
              <a:buChar char="•"/>
            </a:pPr>
            <a:r>
              <a:rPr lang="ru-RU" dirty="0" smtClean="0"/>
              <a:t>Поэтому</a:t>
            </a:r>
            <a:r>
              <a:rPr lang="ru-RU" dirty="0"/>
              <a:t>, составлять истории можно по очереди, первый кубик бросает ребёнок, а следующий –педагог. Таким образом, взрослый сможет направлять и корректировать сюжетную линию в нужном направлении</a:t>
            </a:r>
            <a:r>
              <a:rPr lang="ru-RU" dirty="0" smtClean="0"/>
              <a:t>.</a:t>
            </a:r>
          </a:p>
          <a:p>
            <a:pPr marL="342900" indent="-342900">
              <a:buFont typeface="Arial" charset="0"/>
              <a:buChar char="•"/>
            </a:pPr>
            <a:r>
              <a:rPr lang="ru-RU" dirty="0" smtClean="0"/>
              <a:t>Игра в группе детей – бросают по 1-2 кубика и составляют предложение. И так по очереди соединяя нить рассказа.</a:t>
            </a:r>
          </a:p>
          <a:p>
            <a:pPr marL="342900" indent="-342900">
              <a:buFont typeface="Arial" charset="0"/>
              <a:buChar char="•"/>
            </a:pPr>
            <a:r>
              <a:rPr lang="ru-RU" dirty="0" smtClean="0"/>
              <a:t>При опыте игры ребенок 3-4 лет бросает по 3-4 кубика и составляет сюжет. </a:t>
            </a:r>
          </a:p>
          <a:p>
            <a:pPr marL="342900" indent="-342900">
              <a:buFont typeface="Arial" charset="0"/>
              <a:buChar char="•"/>
            </a:pPr>
            <a:r>
              <a:rPr lang="ru-RU" dirty="0" smtClean="0"/>
              <a:t>Ребенок 5-10 лет бросает 9 кубиков и рассказывает историю смешную, страшную, про друзей и т.д.</a:t>
            </a:r>
          </a:p>
          <a:p>
            <a:pPr marL="342900" indent="-342900">
              <a:buFont typeface="Arial" charset="0"/>
              <a:buChar char="•"/>
            </a:pPr>
            <a:endParaRPr lang="ru-RU" dirty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115617" y="188640"/>
            <a:ext cx="5328591" cy="944782"/>
          </a:xfrm>
        </p:spPr>
        <p:txBody>
          <a:bodyPr/>
          <a:lstStyle/>
          <a:p>
            <a:r>
              <a:rPr lang="ru-RU" sz="3600" dirty="0" smtClean="0">
                <a:solidFill>
                  <a:srgbClr val="FF0000"/>
                </a:solidFill>
              </a:rPr>
              <a:t>ПРАВИЛА игры с кубиками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3074" name="Picture 2" descr="https://cdn4.imgbb.ru/user/74/742121/201609/bae13333955facc4cf418ad33c38cfa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6" t="16056" r="15253" b="17697"/>
          <a:stretch/>
        </p:blipFill>
        <p:spPr bwMode="auto">
          <a:xfrm>
            <a:off x="5684576" y="76158"/>
            <a:ext cx="3103348" cy="162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267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149080"/>
            <a:ext cx="8496943" cy="2304256"/>
          </a:xfrm>
        </p:spPr>
        <p:txBody>
          <a:bodyPr/>
          <a:lstStyle/>
          <a:p>
            <a:pPr algn="l"/>
            <a:r>
              <a:rPr lang="ru-RU" sz="2400" u="sng" dirty="0"/>
              <a:t>Перед  составлении рассказа напоминаем о  структуре сказки</a:t>
            </a:r>
            <a:r>
              <a:rPr lang="ru-RU" sz="2400" u="sng" dirty="0" smtClean="0"/>
              <a:t>:</a:t>
            </a:r>
            <a:br>
              <a:rPr lang="ru-RU" sz="2400" u="sng" dirty="0" smtClean="0"/>
            </a:br>
            <a:r>
              <a:rPr lang="ru-RU" sz="2800" dirty="0" smtClean="0"/>
              <a:t>вступление</a:t>
            </a:r>
            <a:r>
              <a:rPr lang="ru-RU" sz="2800" dirty="0"/>
              <a:t>,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основные </a:t>
            </a:r>
            <a:r>
              <a:rPr lang="ru-RU" sz="2800" dirty="0"/>
              <a:t>события,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итог </a:t>
            </a:r>
            <a:r>
              <a:rPr lang="ru-RU" sz="2800" dirty="0"/>
              <a:t>и </a:t>
            </a:r>
            <a:r>
              <a:rPr lang="ru-RU" sz="2800" dirty="0" smtClean="0"/>
              <a:t>заключение.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332656"/>
            <a:ext cx="5400600" cy="3762752"/>
          </a:xfrm>
        </p:spPr>
        <p:txBody>
          <a:bodyPr>
            <a:normAutofit/>
          </a:bodyPr>
          <a:lstStyle/>
          <a:p>
            <a:r>
              <a:rPr lang="ru-RU" dirty="0"/>
              <a:t>Играть лучше всего в подгруппе от 3 до 7 человек. </a:t>
            </a:r>
            <a:endParaRPr lang="ru-RU" dirty="0" smtClean="0"/>
          </a:p>
          <a:p>
            <a:r>
              <a:rPr lang="ru-RU" dirty="0" smtClean="0"/>
              <a:t>Первый </a:t>
            </a:r>
            <a:r>
              <a:rPr lang="ru-RU" dirty="0"/>
              <a:t>игрок бросает кубик и, в зависимости от выпавшей картинки, начинает рассказывать увлекательную историю. Затем, следующие игроки выбирают и бросают кубики и продолжают историю, не теряя нить рассказа.</a:t>
            </a:r>
          </a:p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297" r="19420" b="37615"/>
          <a:stretch/>
        </p:blipFill>
        <p:spPr bwMode="auto">
          <a:xfrm>
            <a:off x="5396543" y="1268760"/>
            <a:ext cx="3612297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5770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5661248"/>
            <a:ext cx="7416823" cy="504056"/>
          </a:xfrm>
        </p:spPr>
        <p:txBody>
          <a:bodyPr/>
          <a:lstStyle/>
          <a:p>
            <a:pPr algn="ctr"/>
            <a:r>
              <a:rPr lang="ru-RU" sz="2400" dirty="0" smtClean="0"/>
              <a:t>Составление рассказа детьми о дружбе </a:t>
            </a:r>
            <a:endParaRPr lang="ru-RU" sz="2400" dirty="0"/>
          </a:p>
        </p:txBody>
      </p:sp>
      <p:pic>
        <p:nvPicPr>
          <p:cNvPr id="4" name="рассказ о дружбе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3814" y="363407"/>
            <a:ext cx="8061356" cy="4433745"/>
          </a:xfrm>
        </p:spPr>
      </p:pic>
    </p:spTree>
    <p:extLst>
      <p:ext uri="{BB962C8B-B14F-4D97-AF65-F5344CB8AC3E}">
        <p14:creationId xmlns:p14="http://schemas.microsoft.com/office/powerpoint/2010/main" val="226809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725144"/>
            <a:ext cx="8280919" cy="1872208"/>
          </a:xfrm>
        </p:spPr>
        <p:txBody>
          <a:bodyPr/>
          <a:lstStyle/>
          <a:p>
            <a:pPr algn="ctr"/>
            <a:r>
              <a:rPr lang="ru-RU" sz="3600" u="sng" dirty="0">
                <a:solidFill>
                  <a:srgbClr val="FF0000"/>
                </a:solidFill>
              </a:rPr>
              <a:t>Эмоциональный интеллект. </a:t>
            </a:r>
            <a:r>
              <a:rPr lang="ru-RU" sz="3600" u="sng" dirty="0" smtClean="0">
                <a:solidFill>
                  <a:srgbClr val="FF0000"/>
                </a:solidFill>
              </a:rPr>
              <a:t/>
            </a:r>
            <a:br>
              <a:rPr lang="ru-RU" sz="3600" u="sng" dirty="0" smtClean="0">
                <a:solidFill>
                  <a:srgbClr val="FF0000"/>
                </a:solidFill>
              </a:rPr>
            </a:br>
            <a:r>
              <a:rPr lang="ru-RU" sz="3600" dirty="0" smtClean="0">
                <a:solidFill>
                  <a:srgbClr val="FF0000"/>
                </a:solidFill>
              </a:rPr>
              <a:t>Это </a:t>
            </a:r>
            <a:r>
              <a:rPr lang="ru-RU" sz="3600" dirty="0">
                <a:solidFill>
                  <a:srgbClr val="FF0000"/>
                </a:solidFill>
              </a:rPr>
              <a:t>основа </a:t>
            </a:r>
            <a:r>
              <a:rPr lang="ru-RU" sz="3600" dirty="0" smtClean="0">
                <a:solidFill>
                  <a:srgbClr val="FF0000"/>
                </a:solidFill>
              </a:rPr>
              <a:t>позитивного</a:t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3600" dirty="0" smtClean="0">
                <a:solidFill>
                  <a:srgbClr val="FF0000"/>
                </a:solidFill>
              </a:rPr>
              <a:t> </a:t>
            </a:r>
            <a:r>
              <a:rPr lang="ru-RU" sz="3600" dirty="0">
                <a:solidFill>
                  <a:srgbClr val="FF0000"/>
                </a:solidFill>
              </a:rPr>
              <a:t>мышления и счастья.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1" y="260648"/>
            <a:ext cx="8740820" cy="4392488"/>
          </a:xfrm>
        </p:spPr>
        <p:txBody>
          <a:bodyPr>
            <a:normAutofit fontScale="92500" lnSpcReduction="20000"/>
          </a:bodyPr>
          <a:lstStyle/>
          <a:p>
            <a:r>
              <a:rPr lang="ru-RU" sz="2800" u="sng" dirty="0"/>
              <a:t>Игра </a:t>
            </a:r>
            <a:r>
              <a:rPr lang="ru-RU" sz="2800" b="1" u="sng" dirty="0"/>
              <a:t>«Мое настроение</a:t>
            </a:r>
            <a:r>
              <a:rPr lang="ru-RU" sz="2800" b="1" u="sng" dirty="0" smtClean="0"/>
              <a:t>»</a:t>
            </a:r>
            <a:r>
              <a:rPr lang="ru-RU" sz="2800" u="sng" dirty="0" smtClean="0"/>
              <a:t>.</a:t>
            </a:r>
          </a:p>
          <a:p>
            <a:pPr marL="45720" indent="0">
              <a:buNone/>
            </a:pPr>
            <a:r>
              <a:rPr lang="ru-RU" sz="2800" dirty="0" smtClean="0"/>
              <a:t>    </a:t>
            </a:r>
            <a:r>
              <a:rPr lang="ru-RU" sz="2400" b="1" i="1" dirty="0"/>
              <a:t>Цель:</a:t>
            </a:r>
            <a:r>
              <a:rPr lang="ru-RU" sz="2400" dirty="0"/>
              <a:t> развитие </a:t>
            </a:r>
            <a:r>
              <a:rPr lang="ru-RU" sz="2400" dirty="0" smtClean="0"/>
              <a:t>умения</a:t>
            </a:r>
          </a:p>
          <a:p>
            <a:pPr marL="45720" indent="0">
              <a:buNone/>
            </a:pPr>
            <a:r>
              <a:rPr lang="ru-RU" sz="2400" dirty="0" smtClean="0"/>
              <a:t>    описывать свое </a:t>
            </a:r>
            <a:r>
              <a:rPr lang="ru-RU" sz="2400" dirty="0"/>
              <a:t>настроение, </a:t>
            </a:r>
            <a:endParaRPr lang="ru-RU" sz="2400" dirty="0" smtClean="0"/>
          </a:p>
          <a:p>
            <a:pPr marL="45720" indent="0">
              <a:buNone/>
            </a:pPr>
            <a:r>
              <a:rPr lang="ru-RU" sz="2400" dirty="0" smtClean="0"/>
              <a:t>    распознавать </a:t>
            </a:r>
            <a:r>
              <a:rPr lang="ru-RU" sz="2400" dirty="0"/>
              <a:t>настроения </a:t>
            </a:r>
            <a:endParaRPr lang="ru-RU" sz="2400" dirty="0" smtClean="0"/>
          </a:p>
          <a:p>
            <a:pPr marL="45720" indent="0">
              <a:buNone/>
            </a:pPr>
            <a:r>
              <a:rPr lang="ru-RU" sz="2400" dirty="0" smtClean="0"/>
              <a:t>    других, </a:t>
            </a:r>
            <a:r>
              <a:rPr lang="ru-RU" sz="2400" dirty="0"/>
              <a:t>развитие </a:t>
            </a:r>
            <a:r>
              <a:rPr lang="ru-RU" sz="2400" dirty="0" err="1"/>
              <a:t>эмпатии</a:t>
            </a:r>
            <a:r>
              <a:rPr lang="ru-RU" sz="2800" dirty="0"/>
              <a:t>.</a:t>
            </a:r>
          </a:p>
          <a:p>
            <a:pPr marL="45720" indent="0">
              <a:buNone/>
            </a:pPr>
            <a:endParaRPr lang="ru-RU" sz="2800" dirty="0" smtClean="0"/>
          </a:p>
          <a:p>
            <a:pPr marL="45720" indent="0">
              <a:buNone/>
            </a:pPr>
            <a:r>
              <a:rPr lang="ru-RU" sz="2800" dirty="0" smtClean="0"/>
              <a:t>Детям </a:t>
            </a:r>
            <a:r>
              <a:rPr lang="ru-RU" sz="2800" dirty="0"/>
              <a:t>предлагается рассказать остальным о своем настроении: его можно нарисовать, можно сравнить с каким-либо цветом, животным, состоянием, можно показать его в движении - все зависит от фантазии и желания ребенка.</a:t>
            </a:r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9" r="2125"/>
          <a:stretch/>
        </p:blipFill>
        <p:spPr bwMode="auto">
          <a:xfrm>
            <a:off x="4716016" y="332656"/>
            <a:ext cx="4269532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6376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5949280"/>
            <a:ext cx="6512511" cy="785024"/>
          </a:xfrm>
        </p:spPr>
        <p:txBody>
          <a:bodyPr/>
          <a:lstStyle/>
          <a:p>
            <a:pPr algn="ctr"/>
            <a:r>
              <a:rPr lang="ru-RU" sz="3200" u="sng" dirty="0">
                <a:solidFill>
                  <a:srgbClr val="FF0000"/>
                </a:solidFill>
              </a:rPr>
              <a:t>Эмоциональный интеллект.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260648"/>
            <a:ext cx="4094167" cy="5616624"/>
          </a:xfrm>
        </p:spPr>
        <p:txBody>
          <a:bodyPr/>
          <a:lstStyle/>
          <a:p>
            <a:r>
              <a:rPr lang="ru-RU" sz="2000" u="sng" dirty="0"/>
              <a:t>Игра </a:t>
            </a:r>
            <a:r>
              <a:rPr lang="ru-RU" sz="2000" b="1" u="sng" dirty="0"/>
              <a:t>«Эмоциональные танцы».  </a:t>
            </a:r>
            <a:r>
              <a:rPr lang="ru-RU" sz="2000" dirty="0"/>
              <a:t>Танцы – это энергия, которая отлично передает эмоции и настроение. Предложите детям придумать свой "танец радости" или "танец разочарования", "танец интереса" или "танец грусти". </a:t>
            </a:r>
          </a:p>
          <a:p>
            <a:pPr marL="4572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644008" y="260648"/>
            <a:ext cx="4104456" cy="5760640"/>
          </a:xfrm>
        </p:spPr>
        <p:txBody>
          <a:bodyPr>
            <a:normAutofit/>
          </a:bodyPr>
          <a:lstStyle/>
          <a:p>
            <a:r>
              <a:rPr lang="ru-RU" sz="2000" u="sng" dirty="0"/>
              <a:t>Игра </a:t>
            </a:r>
            <a:r>
              <a:rPr lang="ru-RU" sz="2000" b="1" u="sng" dirty="0"/>
              <a:t> «Эстафета добра». </a:t>
            </a:r>
            <a:r>
              <a:rPr lang="ru-RU" sz="2000" b="1" dirty="0"/>
              <a:t>Цель: </a:t>
            </a:r>
            <a:r>
              <a:rPr lang="ru-RU" sz="2000" dirty="0"/>
              <a:t>научить детей радовать окружающих и получать удовольствие от вызванных эмоций. </a:t>
            </a:r>
          </a:p>
          <a:p>
            <a:pPr marL="45720" indent="0" algn="ctr">
              <a:buNone/>
            </a:pPr>
            <a:r>
              <a:rPr lang="ru-RU" sz="1800" dirty="0" smtClean="0"/>
              <a:t>Все </a:t>
            </a:r>
            <a:r>
              <a:rPr lang="ru-RU" sz="1800" dirty="0"/>
              <a:t>участники игры сидят в кругу на ковре</a:t>
            </a:r>
            <a:r>
              <a:rPr lang="ru-RU" sz="1800" dirty="0" smtClean="0"/>
              <a:t>, и по кругу говорят комплимент</a:t>
            </a:r>
            <a:r>
              <a:rPr lang="ru-RU" sz="1800" dirty="0"/>
              <a:t>, что-то приятное: </a:t>
            </a:r>
            <a:r>
              <a:rPr lang="ru-RU" sz="1800" i="1" dirty="0"/>
              <a:t>«Мне очень нравится твоя улыбка». «Ты слепил очень красивую гусеницу». </a:t>
            </a:r>
            <a:r>
              <a:rPr lang="ru-RU" sz="1800" b="1" dirty="0" smtClean="0"/>
              <a:t>Внимание</a:t>
            </a:r>
            <a:r>
              <a:rPr lang="ru-RU" sz="1800" b="1" dirty="0"/>
              <a:t>! </a:t>
            </a:r>
            <a:r>
              <a:rPr lang="ru-RU" sz="1800" dirty="0"/>
              <a:t>Приятности не должны повторяться.</a:t>
            </a:r>
          </a:p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0"/>
          <a:stretch/>
        </p:blipFill>
        <p:spPr bwMode="auto">
          <a:xfrm>
            <a:off x="4860032" y="3861048"/>
            <a:ext cx="3674842" cy="1939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27" r="1596"/>
          <a:stretch/>
        </p:blipFill>
        <p:spPr bwMode="auto">
          <a:xfrm>
            <a:off x="2051721" y="4149079"/>
            <a:ext cx="2454804" cy="1938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5" r="12288"/>
          <a:stretch/>
        </p:blipFill>
        <p:spPr bwMode="auto">
          <a:xfrm>
            <a:off x="681653" y="2707262"/>
            <a:ext cx="2522195" cy="1653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8822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7704855" cy="576064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u="sng" dirty="0">
                <a:solidFill>
                  <a:srgbClr val="FF0000"/>
                </a:solidFill>
              </a:rPr>
              <a:t>Эмоциональный интеллект.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764704"/>
            <a:ext cx="8496944" cy="5976664"/>
          </a:xfrm>
        </p:spPr>
        <p:txBody>
          <a:bodyPr>
            <a:normAutofit fontScale="92500" lnSpcReduction="20000"/>
          </a:bodyPr>
          <a:lstStyle/>
          <a:p>
            <a:r>
              <a:rPr lang="ru-RU" sz="2100" u="sng" dirty="0"/>
              <a:t>Игра </a:t>
            </a:r>
            <a:r>
              <a:rPr lang="ru-RU" sz="2100" b="1" u="sng" dirty="0"/>
              <a:t>«Выбрасываем злость</a:t>
            </a:r>
            <a:r>
              <a:rPr lang="ru-RU" sz="2100" b="1" dirty="0"/>
              <a:t>». </a:t>
            </a:r>
            <a:r>
              <a:rPr lang="ru-RU" sz="2100" dirty="0"/>
              <a:t>Дайте ребенку черные тучки или темные кляксы, предложите сложить их в мешок. При этом побуждайте ребенка рассказать, какие плохие поступки были у него сегодня. Договоритесь с малышом, что вы складываете вашу злость, обиду или другую отрицательную эмоцию в этот мешок и идете выбрасывать ее.</a:t>
            </a:r>
          </a:p>
          <a:p>
            <a:pPr marL="45720" indent="0">
              <a:buNone/>
            </a:pPr>
            <a:r>
              <a:rPr lang="ru-RU" dirty="0"/>
              <a:t>	</a:t>
            </a:r>
            <a:endParaRPr lang="ru-RU" dirty="0" smtClean="0"/>
          </a:p>
          <a:p>
            <a:pPr marL="45720" indent="0">
              <a:buNone/>
            </a:pPr>
            <a:endParaRPr lang="ru-RU" dirty="0"/>
          </a:p>
          <a:p>
            <a:pPr marL="45720" indent="0">
              <a:buNone/>
            </a:pPr>
            <a:endParaRPr lang="ru-RU" dirty="0" smtClean="0"/>
          </a:p>
          <a:p>
            <a:pPr marL="45720" indent="0">
              <a:buNone/>
            </a:pPr>
            <a:endParaRPr lang="ru-RU" dirty="0"/>
          </a:p>
          <a:p>
            <a:pPr marL="45720" indent="0">
              <a:buNone/>
            </a:pPr>
            <a:endParaRPr lang="ru-RU" dirty="0" smtClean="0"/>
          </a:p>
          <a:p>
            <a:pPr marL="45720" indent="0">
              <a:buNone/>
            </a:pPr>
            <a:endParaRPr lang="ru-RU" dirty="0" smtClean="0"/>
          </a:p>
          <a:p>
            <a:pPr marL="45720" indent="0">
              <a:buNone/>
            </a:pPr>
            <a:endParaRPr lang="ru-RU" sz="1800" b="1" u="sng" dirty="0" smtClean="0"/>
          </a:p>
          <a:p>
            <a:r>
              <a:rPr lang="ru-RU" sz="1900" b="1" u="sng" dirty="0" smtClean="0"/>
              <a:t>Игра </a:t>
            </a:r>
            <a:r>
              <a:rPr lang="ru-RU" sz="1900" b="1" u="sng" dirty="0"/>
              <a:t>«Вечерняя» </a:t>
            </a:r>
            <a:r>
              <a:rPr lang="ru-RU" sz="1900" dirty="0"/>
              <a:t>для мам и детей.  «Что я чувствовал сегодня?» Ваша задача вспомнить, какие эмоции и чувства Вы и ребенок переживали в течение дня. Проговаривайте их. За ребенка не говорите, только подсказывайте, а говорить должен он сам. В этом еще могут помочь любимые герои сказок и мультфильмов. Спросите «А когда и при каких событиях твой герой чувствовал тоже</a:t>
            </a:r>
            <a:r>
              <a:rPr lang="ru-RU" sz="1900" dirty="0" smtClean="0"/>
              <a:t>?»</a:t>
            </a:r>
          </a:p>
          <a:p>
            <a:endParaRPr lang="ru-RU" dirty="0"/>
          </a:p>
          <a:p>
            <a:pPr algn="ctr"/>
            <a:r>
              <a:rPr lang="ru-RU" dirty="0" smtClean="0"/>
              <a:t>Спасибо за внимание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92" r="10000"/>
          <a:stretch/>
        </p:blipFill>
        <p:spPr bwMode="auto">
          <a:xfrm>
            <a:off x="1209818" y="2218556"/>
            <a:ext cx="2768613" cy="2049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61" r="17453"/>
          <a:stretch/>
        </p:blipFill>
        <p:spPr bwMode="auto">
          <a:xfrm>
            <a:off x="5004048" y="2160242"/>
            <a:ext cx="3024336" cy="2107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0688419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148</TotalTime>
  <Words>342</Words>
  <Application>Microsoft Office PowerPoint</Application>
  <PresentationFormat>Экран (4:3)</PresentationFormat>
  <Paragraphs>40</Paragraphs>
  <Slides>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Georgia</vt:lpstr>
      <vt:lpstr>Trebuchet MS</vt:lpstr>
      <vt:lpstr>Воздушный поток</vt:lpstr>
      <vt:lpstr>«Игры на развитие речевого общения на занятиях  с педагогом-психологом» </vt:lpstr>
      <vt:lpstr>Слово «сторителлинг» в переводе с английского -  «рассказывание историй». Техника «сторителлинг» очень  многоцелевая,  сначала была предназначена для взрослых. На основе нее в Европе придумали игру «Story cubes» («Кубики историй). </vt:lpstr>
      <vt:lpstr>Лучше сделать самим!  Взять старые кубики (или купить новые), распечатать простые детские символы картинки и приклеить. Ничего сложного!</vt:lpstr>
      <vt:lpstr>ПРАВИЛА игры с кубиками</vt:lpstr>
      <vt:lpstr>Перед  составлении рассказа напоминаем о  структуре сказки: вступление,  основные события,  итог и заключение.</vt:lpstr>
      <vt:lpstr>Составление рассказа детьми о дружбе </vt:lpstr>
      <vt:lpstr>Эмоциональный интеллект.  Это основа позитивного  мышления и счастья. </vt:lpstr>
      <vt:lpstr>Эмоциональный интеллект.</vt:lpstr>
      <vt:lpstr>Эмоциональный интеллект.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«Игры на развитие речевого общения на занятиях  с педагогом-психологом»</dc:title>
  <dc:creator>Пользователь Windows</dc:creator>
  <cp:lastModifiedBy>user</cp:lastModifiedBy>
  <cp:revision>16</cp:revision>
  <dcterms:created xsi:type="dcterms:W3CDTF">2022-02-24T08:37:12Z</dcterms:created>
  <dcterms:modified xsi:type="dcterms:W3CDTF">2022-02-28T08:22:03Z</dcterms:modified>
</cp:coreProperties>
</file>